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Montserrat" charset="1" panose="00000500000000000000"/>
      <p:regular r:id="rId21"/>
    </p:embeddedFont>
    <p:embeddedFont>
      <p:font typeface="Poppins" charset="1" panose="00000500000000000000"/>
      <p:regular r:id="rId22"/>
    </p:embeddedFont>
    <p:embeddedFont>
      <p:font typeface="Canva Sans Bold" charset="1" panose="020B0803030501040103"/>
      <p:regular r:id="rId23"/>
    </p:embeddedFont>
    <p:embeddedFont>
      <p:font typeface="Poppins Bold" charset="1" panose="00000800000000000000"/>
      <p:regular r:id="rId24"/>
    </p:embeddedFont>
    <p:embeddedFont>
      <p:font typeface="Montserrat Bold" charset="1" panose="00000800000000000000"/>
      <p:regular r:id="rId25"/>
    </p:embeddedFont>
    <p:embeddedFont>
      <p:font typeface="Montserrat Italics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7502" y="5590237"/>
            <a:ext cx="14099416" cy="1409941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876300"/>
            <a:ext cx="13728179" cy="276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39"/>
              </a:lnSpc>
              <a:spcBef>
                <a:spcPct val="0"/>
              </a:spcBef>
            </a:pPr>
            <a:r>
              <a:rPr lang="en-US" sz="795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7 Pitfalls of Cloud Architecture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420234" y="-1717598"/>
            <a:ext cx="3735531" cy="37355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47857" y="-643475"/>
            <a:ext cx="1286950" cy="128695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929195" y="8389571"/>
            <a:ext cx="3735531" cy="37355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757394" y="7522582"/>
            <a:ext cx="8779632" cy="1733977"/>
          </a:xfrm>
          <a:custGeom>
            <a:avLst/>
            <a:gdLst/>
            <a:ahLst/>
            <a:cxnLst/>
            <a:rect r="r" b="b" t="t" l="l"/>
            <a:pathLst>
              <a:path h="1733977" w="8779632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53277" y="8522159"/>
            <a:ext cx="7366063" cy="50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5"/>
              </a:lnSpc>
              <a:spcBef>
                <a:spcPct val="0"/>
              </a:spcBef>
            </a:pPr>
            <a:r>
              <a:rPr lang="en-US" sz="2753" spc="-55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Craig Bensemann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8573918" y="3143201"/>
            <a:ext cx="9146584" cy="5246370"/>
            <a:chOff x="0" y="0"/>
            <a:chExt cx="7981950" cy="457835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0" t="-47284" r="0" b="-12501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028700" y="4403725"/>
            <a:ext cx="7748546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</a:t>
            </a:r>
            <a:r>
              <a:rPr lang="en-US" b="true" sz="40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 they don’t put in the AWS Quick Start guides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3887" y="-2346523"/>
            <a:ext cx="4693046" cy="469304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39603" y="1122782"/>
            <a:ext cx="7019697" cy="10556306"/>
            <a:chOff x="0" y="0"/>
            <a:chExt cx="660400" cy="9931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0400" cy="993118"/>
            </a:xfrm>
            <a:custGeom>
              <a:avLst/>
              <a:gdLst/>
              <a:ahLst/>
              <a:cxnLst/>
              <a:rect r="r" b="b" t="t" l="l"/>
              <a:pathLst>
                <a:path h="99311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D268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614313" y="1459818"/>
            <a:ext cx="6270276" cy="6270276"/>
            <a:chOff x="0" y="0"/>
            <a:chExt cx="8916670" cy="8916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0" t="-14085" r="0" b="-35914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18345" y="2273750"/>
            <a:ext cx="6811825" cy="1566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What these pitfalls have in common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7279" y="5079960"/>
            <a:ext cx="8319567" cy="260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6777" indent="-268388" lvl="1">
              <a:lnSpc>
                <a:spcPts val="3480"/>
              </a:lnSpc>
              <a:buFont typeface="Arial"/>
              <a:buChar char="•"/>
            </a:pPr>
            <a:r>
              <a:rPr lang="en-US" sz="248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💸 Budget: Infra, data, tool sprawl</a:t>
            </a:r>
          </a:p>
          <a:p>
            <a:pPr algn="l" marL="536777" indent="-268388" lvl="1">
              <a:lnSpc>
                <a:spcPts val="3480"/>
              </a:lnSpc>
              <a:buFont typeface="Arial"/>
              <a:buChar char="•"/>
            </a:pPr>
            <a:r>
              <a:rPr lang="en-US" sz="248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🧠 Mental load: Debugging, fear of change</a:t>
            </a:r>
          </a:p>
          <a:p>
            <a:pPr algn="l" marL="536777" indent="-268388" lvl="1">
              <a:lnSpc>
                <a:spcPts val="3480"/>
              </a:lnSpc>
              <a:buFont typeface="Arial"/>
              <a:buChar char="•"/>
            </a:pPr>
            <a:r>
              <a:rPr lang="en-US" sz="248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❤️ Morale: Hero culture, burnout</a:t>
            </a:r>
          </a:p>
          <a:p>
            <a:pPr algn="l" marL="536777" indent="-268388" lvl="1">
              <a:lnSpc>
                <a:spcPts val="3480"/>
              </a:lnSpc>
              <a:buFont typeface="Arial"/>
              <a:buChar char="•"/>
            </a:pPr>
            <a:r>
              <a:rPr lang="en-US" sz="248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🧭 Clarity: Lost in translation between teams and services</a:t>
            </a:r>
          </a:p>
          <a:p>
            <a:pPr algn="l">
              <a:lnSpc>
                <a:spcPts val="348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17814" y="-315404"/>
            <a:ext cx="3964281" cy="10917809"/>
            <a:chOff x="0" y="0"/>
            <a:chExt cx="1044090" cy="28754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44090" cy="2875472"/>
            </a:xfrm>
            <a:custGeom>
              <a:avLst/>
              <a:gdLst/>
              <a:ahLst/>
              <a:cxnLst/>
              <a:rect r="r" b="b" t="t" l="l"/>
              <a:pathLst>
                <a:path h="2875472" w="104409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67766" y="-1614217"/>
            <a:ext cx="3735531" cy="373553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145400" y="704087"/>
            <a:ext cx="10062780" cy="1252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b="true" sz="732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Patterns for Success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188779" y="2528144"/>
            <a:ext cx="5229408" cy="1945502"/>
            <a:chOff x="0" y="0"/>
            <a:chExt cx="6972544" cy="2594003"/>
          </a:xfrm>
        </p:grpSpPr>
        <p:sp>
          <p:nvSpPr>
            <p:cNvPr name="Freeform 10" id="10"/>
            <p:cNvSpPr/>
            <p:nvPr/>
          </p:nvSpPr>
          <p:spPr>
            <a:xfrm flipH="false" flipV="false" rot="5400000">
              <a:off x="266637" y="677787"/>
              <a:ext cx="1395771" cy="1238430"/>
            </a:xfrm>
            <a:custGeom>
              <a:avLst/>
              <a:gdLst/>
              <a:ahLst/>
              <a:cxnLst/>
              <a:rect r="r" b="b" t="t" l="l"/>
              <a:pathLst>
                <a:path h="1238430" w="1395771">
                  <a:moveTo>
                    <a:pt x="0" y="0"/>
                  </a:moveTo>
                  <a:lnTo>
                    <a:pt x="1395771" y="0"/>
                  </a:lnTo>
                  <a:lnTo>
                    <a:pt x="1395771" y="1238429"/>
                  </a:lnTo>
                  <a:lnTo>
                    <a:pt x="0" y="123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0" y="0"/>
              <a:ext cx="4114800" cy="2594003"/>
              <a:chOff x="0" y="0"/>
              <a:chExt cx="812800" cy="51239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512396"/>
              </a:xfrm>
              <a:custGeom>
                <a:avLst/>
                <a:gdLst/>
                <a:ahLst/>
                <a:cxnLst/>
                <a:rect r="r" b="b" t="t" l="l"/>
                <a:pathLst>
                  <a:path h="512396" w="812800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384455"/>
                    </a:lnTo>
                    <a:cubicBezTo>
                      <a:pt x="812800" y="418387"/>
                      <a:pt x="799321" y="450929"/>
                      <a:pt x="775327" y="474923"/>
                    </a:cubicBezTo>
                    <a:cubicBezTo>
                      <a:pt x="751333" y="498916"/>
                      <a:pt x="718791" y="512396"/>
                      <a:pt x="684859" y="512396"/>
                    </a:cubicBezTo>
                    <a:lnTo>
                      <a:pt x="127941" y="512396"/>
                    </a:lnTo>
                    <a:cubicBezTo>
                      <a:pt x="94009" y="512396"/>
                      <a:pt x="61467" y="498916"/>
                      <a:pt x="37473" y="474923"/>
                    </a:cubicBezTo>
                    <a:cubicBezTo>
                      <a:pt x="13479" y="450929"/>
                      <a:pt x="0" y="418387"/>
                      <a:pt x="0" y="384455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rnd">
                <a:solidFill>
                  <a:srgbClr val="FB7E14"/>
                </a:solidFill>
                <a:prstDash val="solid"/>
                <a:round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812800" cy="5504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1941852" y="743555"/>
              <a:ext cx="5030692" cy="983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5"/>
                </a:lnSpc>
                <a:spcBef>
                  <a:spcPct val="0"/>
                </a:spcBef>
              </a:pPr>
              <a:r>
                <a:rPr lang="en-US" sz="4253" spc="-85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Flow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867766" y="5048190"/>
            <a:ext cx="6097668" cy="2084939"/>
            <a:chOff x="0" y="0"/>
            <a:chExt cx="8130225" cy="2779919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926864" y="875916"/>
              <a:ext cx="6203361" cy="983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5"/>
                </a:lnSpc>
                <a:spcBef>
                  <a:spcPct val="0"/>
                </a:spcBef>
              </a:pPr>
              <a:r>
                <a:rPr lang="en-US" sz="4253" spc="-85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GitOps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5400000">
              <a:off x="251649" y="810148"/>
              <a:ext cx="1395771" cy="1238430"/>
            </a:xfrm>
            <a:custGeom>
              <a:avLst/>
              <a:gdLst/>
              <a:ahLst/>
              <a:cxnLst/>
              <a:rect r="r" b="b" t="t" l="l"/>
              <a:pathLst>
                <a:path h="1238430" w="1395771">
                  <a:moveTo>
                    <a:pt x="0" y="0"/>
                  </a:moveTo>
                  <a:lnTo>
                    <a:pt x="1395771" y="0"/>
                  </a:lnTo>
                  <a:lnTo>
                    <a:pt x="1395771" y="1238429"/>
                  </a:lnTo>
                  <a:lnTo>
                    <a:pt x="0" y="123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0" y="0"/>
              <a:ext cx="4610850" cy="2779919"/>
              <a:chOff x="0" y="0"/>
              <a:chExt cx="910785" cy="54912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910785" cy="549120"/>
              </a:xfrm>
              <a:custGeom>
                <a:avLst/>
                <a:gdLst/>
                <a:ahLst/>
                <a:cxnLst/>
                <a:rect r="r" b="b" t="t" l="l"/>
                <a:pathLst>
                  <a:path h="549120" w="910785">
                    <a:moveTo>
                      <a:pt x="114176" y="0"/>
                    </a:moveTo>
                    <a:lnTo>
                      <a:pt x="796609" y="0"/>
                    </a:lnTo>
                    <a:cubicBezTo>
                      <a:pt x="826890" y="0"/>
                      <a:pt x="855931" y="12029"/>
                      <a:pt x="877344" y="33442"/>
                    </a:cubicBezTo>
                    <a:cubicBezTo>
                      <a:pt x="898756" y="54854"/>
                      <a:pt x="910785" y="83895"/>
                      <a:pt x="910785" y="114176"/>
                    </a:cubicBezTo>
                    <a:lnTo>
                      <a:pt x="910785" y="434943"/>
                    </a:lnTo>
                    <a:cubicBezTo>
                      <a:pt x="910785" y="465225"/>
                      <a:pt x="898756" y="494266"/>
                      <a:pt x="877344" y="515678"/>
                    </a:cubicBezTo>
                    <a:cubicBezTo>
                      <a:pt x="855931" y="537090"/>
                      <a:pt x="826890" y="549120"/>
                      <a:pt x="796609" y="549120"/>
                    </a:cubicBezTo>
                    <a:lnTo>
                      <a:pt x="114176" y="549120"/>
                    </a:lnTo>
                    <a:cubicBezTo>
                      <a:pt x="83895" y="549120"/>
                      <a:pt x="54854" y="537090"/>
                      <a:pt x="33442" y="515678"/>
                    </a:cubicBezTo>
                    <a:cubicBezTo>
                      <a:pt x="12029" y="494266"/>
                      <a:pt x="0" y="465225"/>
                      <a:pt x="0" y="434943"/>
                    </a:cubicBezTo>
                    <a:lnTo>
                      <a:pt x="0" y="114176"/>
                    </a:lnTo>
                    <a:cubicBezTo>
                      <a:pt x="0" y="83895"/>
                      <a:pt x="12029" y="54854"/>
                      <a:pt x="33442" y="33442"/>
                    </a:cubicBezTo>
                    <a:cubicBezTo>
                      <a:pt x="54854" y="12029"/>
                      <a:pt x="83895" y="0"/>
                      <a:pt x="11417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rnd">
                <a:solidFill>
                  <a:srgbClr val="FB7E14"/>
                </a:solidFill>
                <a:prstDash val="solid"/>
                <a:round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910785" cy="5872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5889528" y="7485554"/>
            <a:ext cx="6153954" cy="2084939"/>
            <a:chOff x="0" y="0"/>
            <a:chExt cx="8205272" cy="2779919"/>
          </a:xfrm>
        </p:grpSpPr>
        <p:sp>
          <p:nvSpPr>
            <p:cNvPr name="Freeform 22" id="22"/>
            <p:cNvSpPr/>
            <p:nvPr/>
          </p:nvSpPr>
          <p:spPr>
            <a:xfrm flipH="false" flipV="false" rot="5400000">
              <a:off x="290298" y="770744"/>
              <a:ext cx="1395771" cy="1238430"/>
            </a:xfrm>
            <a:custGeom>
              <a:avLst/>
              <a:gdLst/>
              <a:ahLst/>
              <a:cxnLst/>
              <a:rect r="r" b="b" t="t" l="l"/>
              <a:pathLst>
                <a:path h="1238430" w="1395771">
                  <a:moveTo>
                    <a:pt x="0" y="0"/>
                  </a:moveTo>
                  <a:lnTo>
                    <a:pt x="1395771" y="0"/>
                  </a:lnTo>
                  <a:lnTo>
                    <a:pt x="1395771" y="1238430"/>
                  </a:lnTo>
                  <a:lnTo>
                    <a:pt x="0" y="123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2098958" y="836513"/>
              <a:ext cx="6106313" cy="983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5"/>
                </a:lnSpc>
                <a:spcBef>
                  <a:spcPct val="0"/>
                </a:spcBef>
              </a:pPr>
              <a:r>
                <a:rPr lang="en-US" sz="4253" spc="-85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Cost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0" y="0"/>
              <a:ext cx="4179881" cy="2779919"/>
              <a:chOff x="0" y="0"/>
              <a:chExt cx="825656" cy="54912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25656" cy="549120"/>
              </a:xfrm>
              <a:custGeom>
                <a:avLst/>
                <a:gdLst/>
                <a:ahLst/>
                <a:cxnLst/>
                <a:rect r="r" b="b" t="t" l="l"/>
                <a:pathLst>
                  <a:path h="549120" w="825656">
                    <a:moveTo>
                      <a:pt x="125949" y="0"/>
                    </a:moveTo>
                    <a:lnTo>
                      <a:pt x="699707" y="0"/>
                    </a:lnTo>
                    <a:cubicBezTo>
                      <a:pt x="733110" y="0"/>
                      <a:pt x="765146" y="13270"/>
                      <a:pt x="788766" y="36890"/>
                    </a:cubicBezTo>
                    <a:cubicBezTo>
                      <a:pt x="812386" y="60509"/>
                      <a:pt x="825656" y="92545"/>
                      <a:pt x="825656" y="125949"/>
                    </a:cubicBezTo>
                    <a:lnTo>
                      <a:pt x="825656" y="423171"/>
                    </a:lnTo>
                    <a:cubicBezTo>
                      <a:pt x="825656" y="456575"/>
                      <a:pt x="812386" y="488610"/>
                      <a:pt x="788766" y="512230"/>
                    </a:cubicBezTo>
                    <a:cubicBezTo>
                      <a:pt x="765146" y="535850"/>
                      <a:pt x="733110" y="549120"/>
                      <a:pt x="699707" y="549120"/>
                    </a:cubicBezTo>
                    <a:lnTo>
                      <a:pt x="125949" y="549120"/>
                    </a:lnTo>
                    <a:cubicBezTo>
                      <a:pt x="56389" y="549120"/>
                      <a:pt x="0" y="492731"/>
                      <a:pt x="0" y="423171"/>
                    </a:cubicBezTo>
                    <a:lnTo>
                      <a:pt x="0" y="125949"/>
                    </a:lnTo>
                    <a:cubicBezTo>
                      <a:pt x="0" y="92545"/>
                      <a:pt x="13270" y="60509"/>
                      <a:pt x="36890" y="36890"/>
                    </a:cubicBezTo>
                    <a:cubicBezTo>
                      <a:pt x="60509" y="13270"/>
                      <a:pt x="92545" y="0"/>
                      <a:pt x="1259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rnd">
                <a:solidFill>
                  <a:srgbClr val="FB7E14"/>
                </a:solidFill>
                <a:prstDash val="solid"/>
                <a:round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825656" cy="5872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7052653" y="4971990"/>
            <a:ext cx="5694961" cy="2084939"/>
            <a:chOff x="0" y="0"/>
            <a:chExt cx="7593281" cy="2779919"/>
          </a:xfrm>
        </p:grpSpPr>
        <p:sp>
          <p:nvSpPr>
            <p:cNvPr name="Freeform 28" id="28"/>
            <p:cNvSpPr/>
            <p:nvPr/>
          </p:nvSpPr>
          <p:spPr>
            <a:xfrm flipH="false" flipV="false" rot="5400000">
              <a:off x="318060" y="663320"/>
              <a:ext cx="1395771" cy="1238430"/>
            </a:xfrm>
            <a:custGeom>
              <a:avLst/>
              <a:gdLst/>
              <a:ahLst/>
              <a:cxnLst/>
              <a:rect r="r" b="b" t="t" l="l"/>
              <a:pathLst>
                <a:path h="1238430" w="1395771">
                  <a:moveTo>
                    <a:pt x="0" y="0"/>
                  </a:moveTo>
                  <a:lnTo>
                    <a:pt x="1395771" y="0"/>
                  </a:lnTo>
                  <a:lnTo>
                    <a:pt x="1395771" y="1238430"/>
                  </a:lnTo>
                  <a:lnTo>
                    <a:pt x="0" y="123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1729587" y="773587"/>
              <a:ext cx="5863694" cy="983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5"/>
                </a:lnSpc>
                <a:spcBef>
                  <a:spcPct val="0"/>
                </a:spcBef>
              </a:pPr>
              <a:r>
                <a:rPr lang="en-US" sz="4253" spc="-85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Infrastructure</a:t>
              </a:r>
            </a:p>
          </p:txBody>
        </p:sp>
        <p:grpSp>
          <p:nvGrpSpPr>
            <p:cNvPr name="Group 30" id="30"/>
            <p:cNvGrpSpPr/>
            <p:nvPr/>
          </p:nvGrpSpPr>
          <p:grpSpPr>
            <a:xfrm rot="0">
              <a:off x="0" y="0"/>
              <a:ext cx="6784433" cy="2779919"/>
              <a:chOff x="0" y="0"/>
              <a:chExt cx="1340135" cy="54912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1340135" cy="549120"/>
              </a:xfrm>
              <a:custGeom>
                <a:avLst/>
                <a:gdLst/>
                <a:ahLst/>
                <a:cxnLst/>
                <a:rect r="r" b="b" t="t" l="l"/>
                <a:pathLst>
                  <a:path h="549120" w="1340135">
                    <a:moveTo>
                      <a:pt x="77597" y="0"/>
                    </a:moveTo>
                    <a:lnTo>
                      <a:pt x="1262538" y="0"/>
                    </a:lnTo>
                    <a:cubicBezTo>
                      <a:pt x="1283118" y="0"/>
                      <a:pt x="1302855" y="8175"/>
                      <a:pt x="1317407" y="22728"/>
                    </a:cubicBezTo>
                    <a:cubicBezTo>
                      <a:pt x="1331959" y="37280"/>
                      <a:pt x="1340135" y="57017"/>
                      <a:pt x="1340135" y="77597"/>
                    </a:cubicBezTo>
                    <a:lnTo>
                      <a:pt x="1340135" y="471523"/>
                    </a:lnTo>
                    <a:cubicBezTo>
                      <a:pt x="1340135" y="492103"/>
                      <a:pt x="1331959" y="511840"/>
                      <a:pt x="1317407" y="526392"/>
                    </a:cubicBezTo>
                    <a:cubicBezTo>
                      <a:pt x="1302855" y="540944"/>
                      <a:pt x="1283118" y="549120"/>
                      <a:pt x="1262538" y="549120"/>
                    </a:cubicBezTo>
                    <a:lnTo>
                      <a:pt x="77597" y="549120"/>
                    </a:lnTo>
                    <a:cubicBezTo>
                      <a:pt x="57017" y="549120"/>
                      <a:pt x="37280" y="540944"/>
                      <a:pt x="22728" y="526392"/>
                    </a:cubicBezTo>
                    <a:cubicBezTo>
                      <a:pt x="8175" y="511840"/>
                      <a:pt x="0" y="492103"/>
                      <a:pt x="0" y="471523"/>
                    </a:cubicBezTo>
                    <a:lnTo>
                      <a:pt x="0" y="77597"/>
                    </a:lnTo>
                    <a:cubicBezTo>
                      <a:pt x="0" y="57017"/>
                      <a:pt x="8175" y="37280"/>
                      <a:pt x="22728" y="22728"/>
                    </a:cubicBezTo>
                    <a:cubicBezTo>
                      <a:pt x="37280" y="8175"/>
                      <a:pt x="57017" y="0"/>
                      <a:pt x="7759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rnd">
                <a:solidFill>
                  <a:srgbClr val="FB7E14"/>
                </a:solidFill>
                <a:prstDash val="solid"/>
                <a:round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1340135" cy="5872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3" id="33"/>
          <p:cNvGrpSpPr/>
          <p:nvPr/>
        </p:nvGrpSpPr>
        <p:grpSpPr>
          <a:xfrm rot="0">
            <a:off x="7741266" y="2458426"/>
            <a:ext cx="5477792" cy="2084939"/>
            <a:chOff x="0" y="0"/>
            <a:chExt cx="7303722" cy="2779919"/>
          </a:xfrm>
        </p:grpSpPr>
        <p:sp>
          <p:nvSpPr>
            <p:cNvPr name="Freeform 34" id="34"/>
            <p:cNvSpPr/>
            <p:nvPr/>
          </p:nvSpPr>
          <p:spPr>
            <a:xfrm flipH="false" flipV="false" rot="5400000">
              <a:off x="267182" y="770744"/>
              <a:ext cx="1395771" cy="1238430"/>
            </a:xfrm>
            <a:custGeom>
              <a:avLst/>
              <a:gdLst/>
              <a:ahLst/>
              <a:cxnLst/>
              <a:rect r="r" b="b" t="t" l="l"/>
              <a:pathLst>
                <a:path h="1238430" w="1395771">
                  <a:moveTo>
                    <a:pt x="0" y="0"/>
                  </a:moveTo>
                  <a:lnTo>
                    <a:pt x="1395771" y="0"/>
                  </a:lnTo>
                  <a:lnTo>
                    <a:pt x="1395771" y="1238430"/>
                  </a:lnTo>
                  <a:lnTo>
                    <a:pt x="0" y="1238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1779694" y="836513"/>
              <a:ext cx="5524028" cy="983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5"/>
                </a:lnSpc>
                <a:spcBef>
                  <a:spcPct val="0"/>
                </a:spcBef>
              </a:pPr>
              <a:r>
                <a:rPr lang="en-US" sz="4253" spc="-85">
                  <a:solidFill>
                    <a:srgbClr val="051D40"/>
                  </a:solidFill>
                  <a:latin typeface="Poppins"/>
                  <a:ea typeface="Poppins"/>
                  <a:cs typeface="Poppins"/>
                  <a:sym typeface="Poppins"/>
                </a:rPr>
                <a:t>Logs</a:t>
              </a:r>
            </a:p>
          </p:txBody>
        </p:sp>
        <p:grpSp>
          <p:nvGrpSpPr>
            <p:cNvPr name="Group 36" id="36"/>
            <p:cNvGrpSpPr/>
            <p:nvPr/>
          </p:nvGrpSpPr>
          <p:grpSpPr>
            <a:xfrm rot="0">
              <a:off x="0" y="0"/>
              <a:ext cx="3992503" cy="2779919"/>
              <a:chOff x="0" y="0"/>
              <a:chExt cx="788643" cy="54912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788643" cy="549120"/>
              </a:xfrm>
              <a:custGeom>
                <a:avLst/>
                <a:gdLst/>
                <a:ahLst/>
                <a:cxnLst/>
                <a:rect r="r" b="b" t="t" l="l"/>
                <a:pathLst>
                  <a:path h="549120" w="788643">
                    <a:moveTo>
                      <a:pt x="131860" y="0"/>
                    </a:moveTo>
                    <a:lnTo>
                      <a:pt x="656783" y="0"/>
                    </a:lnTo>
                    <a:cubicBezTo>
                      <a:pt x="729607" y="0"/>
                      <a:pt x="788643" y="59036"/>
                      <a:pt x="788643" y="131860"/>
                    </a:cubicBezTo>
                    <a:lnTo>
                      <a:pt x="788643" y="417260"/>
                    </a:lnTo>
                    <a:cubicBezTo>
                      <a:pt x="788643" y="452231"/>
                      <a:pt x="774750" y="485770"/>
                      <a:pt x="750022" y="510499"/>
                    </a:cubicBezTo>
                    <a:cubicBezTo>
                      <a:pt x="725293" y="535227"/>
                      <a:pt x="691754" y="549120"/>
                      <a:pt x="656783" y="549120"/>
                    </a:cubicBezTo>
                    <a:lnTo>
                      <a:pt x="131860" y="549120"/>
                    </a:lnTo>
                    <a:cubicBezTo>
                      <a:pt x="96888" y="549120"/>
                      <a:pt x="63349" y="535227"/>
                      <a:pt x="38621" y="510499"/>
                    </a:cubicBezTo>
                    <a:cubicBezTo>
                      <a:pt x="13892" y="485770"/>
                      <a:pt x="0" y="452231"/>
                      <a:pt x="0" y="417260"/>
                    </a:cubicBezTo>
                    <a:lnTo>
                      <a:pt x="0" y="131860"/>
                    </a:lnTo>
                    <a:cubicBezTo>
                      <a:pt x="0" y="96888"/>
                      <a:pt x="13892" y="63349"/>
                      <a:pt x="38621" y="38621"/>
                    </a:cubicBezTo>
                    <a:cubicBezTo>
                      <a:pt x="63349" y="13892"/>
                      <a:pt x="96888" y="0"/>
                      <a:pt x="13186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0" cap="rnd">
                <a:solidFill>
                  <a:srgbClr val="FB7E14"/>
                </a:solidFill>
                <a:prstDash val="solid"/>
                <a:round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788643" cy="5872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17814" y="-315404"/>
            <a:ext cx="3964281" cy="10917809"/>
            <a:chOff x="0" y="0"/>
            <a:chExt cx="1044090" cy="28754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44090" cy="2875472"/>
            </a:xfrm>
            <a:custGeom>
              <a:avLst/>
              <a:gdLst/>
              <a:ahLst/>
              <a:cxnLst/>
              <a:rect r="r" b="b" t="t" l="l"/>
              <a:pathLst>
                <a:path h="2875472" w="104409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67766" y="-1614217"/>
            <a:ext cx="3735531" cy="373553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648024" y="2642324"/>
            <a:ext cx="6716860" cy="6716860"/>
          </a:xfrm>
          <a:custGeom>
            <a:avLst/>
            <a:gdLst/>
            <a:ahLst/>
            <a:cxnLst/>
            <a:rect r="r" b="b" t="t" l="l"/>
            <a:pathLst>
              <a:path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45400" y="704087"/>
            <a:ext cx="10062780" cy="254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b="true" sz="732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Bonus: Respect the Humans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8842" y="3914232"/>
            <a:ext cx="6601569" cy="61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i="true">
                <a:solidFill>
                  <a:srgbClr val="051D4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“Your team is your platform.”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575569"/>
            <a:ext cx="8884444" cy="135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6" indent="-280668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Clarity reduces stress</a:t>
            </a:r>
          </a:p>
          <a:p>
            <a:pPr algn="l" marL="561336" indent="-280668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Bad systems create blame loops</a:t>
            </a:r>
          </a:p>
          <a:p>
            <a:pPr algn="l" marL="561336" indent="-280668" lvl="1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Most real ops wins come from people, not services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98912" y="0"/>
            <a:ext cx="5889088" cy="756959"/>
            <a:chOff x="0" y="0"/>
            <a:chExt cx="1551036" cy="199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51036" cy="199364"/>
            </a:xfrm>
            <a:custGeom>
              <a:avLst/>
              <a:gdLst/>
              <a:ahLst/>
              <a:cxnLst/>
              <a:rect r="r" b="b" t="t" l="l"/>
              <a:pathLst>
                <a:path h="199364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98912" y="9530041"/>
            <a:ext cx="5889088" cy="756959"/>
            <a:chOff x="0" y="0"/>
            <a:chExt cx="1551036" cy="1993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51036" cy="199364"/>
            </a:xfrm>
            <a:custGeom>
              <a:avLst/>
              <a:gdLst/>
              <a:ahLst/>
              <a:cxnLst/>
              <a:rect r="r" b="b" t="t" l="l"/>
              <a:pathLst>
                <a:path h="199364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4925441" y="3609788"/>
            <a:ext cx="9392643" cy="9529477"/>
          </a:xfrm>
          <a:custGeom>
            <a:avLst/>
            <a:gdLst/>
            <a:ahLst/>
            <a:cxnLst/>
            <a:rect r="r" b="b" t="t" l="l"/>
            <a:pathLst>
              <a:path h="9529477" w="9392643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817972" y="4623682"/>
            <a:ext cx="6579627" cy="3872339"/>
            <a:chOff x="0" y="0"/>
            <a:chExt cx="1381057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381057">
                  <a:moveTo>
                    <a:pt x="27063" y="0"/>
                  </a:moveTo>
                  <a:lnTo>
                    <a:pt x="1353994" y="0"/>
                  </a:lnTo>
                  <a:cubicBezTo>
                    <a:pt x="1361171" y="0"/>
                    <a:pt x="1368055" y="2851"/>
                    <a:pt x="1373130" y="7927"/>
                  </a:cubicBezTo>
                  <a:cubicBezTo>
                    <a:pt x="1378206" y="13002"/>
                    <a:pt x="1381057" y="19885"/>
                    <a:pt x="1381057" y="27063"/>
                  </a:cubicBezTo>
                  <a:lnTo>
                    <a:pt x="1381057" y="785737"/>
                  </a:lnTo>
                  <a:cubicBezTo>
                    <a:pt x="1381057" y="792915"/>
                    <a:pt x="1378206" y="799798"/>
                    <a:pt x="1373130" y="804873"/>
                  </a:cubicBezTo>
                  <a:cubicBezTo>
                    <a:pt x="1368055" y="809949"/>
                    <a:pt x="1361171" y="812800"/>
                    <a:pt x="1353994" y="812800"/>
                  </a:cubicBezTo>
                  <a:lnTo>
                    <a:pt x="27063" y="812800"/>
                  </a:lnTo>
                  <a:cubicBezTo>
                    <a:pt x="19885" y="812800"/>
                    <a:pt x="13002" y="809949"/>
                    <a:pt x="7927" y="804873"/>
                  </a:cubicBezTo>
                  <a:cubicBezTo>
                    <a:pt x="2851" y="799798"/>
                    <a:pt x="0" y="792915"/>
                    <a:pt x="0" y="785737"/>
                  </a:cubicBezTo>
                  <a:lnTo>
                    <a:pt x="0" y="27063"/>
                  </a:lnTo>
                  <a:cubicBezTo>
                    <a:pt x="0" y="19885"/>
                    <a:pt x="2851" y="13002"/>
                    <a:pt x="7927" y="7927"/>
                  </a:cubicBezTo>
                  <a:cubicBezTo>
                    <a:pt x="13002" y="2851"/>
                    <a:pt x="19885" y="0"/>
                    <a:pt x="2706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6637" r="0" b="-6637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117912" y="825074"/>
            <a:ext cx="10773006" cy="1260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11"/>
              </a:lnSpc>
              <a:spcBef>
                <a:spcPct val="0"/>
              </a:spcBef>
            </a:pPr>
            <a:r>
              <a:rPr lang="en-US" b="true" sz="7365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CLOSING THOUGHT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229857"/>
            <a:ext cx="10773006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"The best clou</a:t>
            </a:r>
            <a:r>
              <a:rPr lang="en-US" b="true" sz="40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 system is the one you can explain at 2AM."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91287" y="5785732"/>
            <a:ext cx="7526685" cy="245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9" indent="-377829" lvl="1">
              <a:lnSpc>
                <a:spcPts val="4900"/>
              </a:lnSpc>
              <a:buFont typeface="Arial"/>
              <a:buChar char="•"/>
            </a:pPr>
            <a:r>
              <a:rPr lang="en-US" b="true" sz="35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Make</a:t>
            </a:r>
            <a:r>
              <a:rPr lang="en-US" b="true" sz="35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intentional choices</a:t>
            </a:r>
          </a:p>
          <a:p>
            <a:pPr algn="l" marL="755659" indent="-377829" lvl="1">
              <a:lnSpc>
                <a:spcPts val="4900"/>
              </a:lnSpc>
              <a:buFont typeface="Arial"/>
              <a:buChar char="•"/>
            </a:pPr>
            <a:r>
              <a:rPr lang="en-US" b="true" sz="35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Design for observability</a:t>
            </a:r>
          </a:p>
          <a:p>
            <a:pPr algn="l" marL="755659" indent="-377829" lvl="1">
              <a:lnSpc>
                <a:spcPts val="4900"/>
              </a:lnSpc>
              <a:buFont typeface="Arial"/>
              <a:buChar char="•"/>
            </a:pPr>
            <a:r>
              <a:rPr lang="en-US" b="true" sz="35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Value clarity over cleverness</a:t>
            </a:r>
          </a:p>
          <a:p>
            <a:pPr algn="l" marL="755659" indent="-377829" lvl="1">
              <a:lnSpc>
                <a:spcPts val="4900"/>
              </a:lnSpc>
              <a:buFont typeface="Arial"/>
              <a:buChar char="•"/>
            </a:pPr>
            <a:r>
              <a:rPr lang="en-US" b="true" sz="35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trust your team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66494" y="9340175"/>
            <a:ext cx="21820987" cy="946825"/>
            <a:chOff x="0" y="0"/>
            <a:chExt cx="6110362" cy="2651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10362" cy="265132"/>
            </a:xfrm>
            <a:custGeom>
              <a:avLst/>
              <a:gdLst/>
              <a:ahLst/>
              <a:cxnLst/>
              <a:rect r="r" b="b" t="t" l="l"/>
              <a:pathLst>
                <a:path h="265132" w="611036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766494" y="-816076"/>
            <a:ext cx="21820987" cy="1762900"/>
            <a:chOff x="0" y="0"/>
            <a:chExt cx="6110362" cy="4936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10362" cy="493651"/>
            </a:xfrm>
            <a:custGeom>
              <a:avLst/>
              <a:gdLst/>
              <a:ahLst/>
              <a:cxnLst/>
              <a:rect r="r" b="b" t="t" l="l"/>
              <a:pathLst>
                <a:path h="493651" w="6110362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926386" y="1785070"/>
            <a:ext cx="6716860" cy="6716860"/>
          </a:xfrm>
          <a:custGeom>
            <a:avLst/>
            <a:gdLst/>
            <a:ahLst/>
            <a:cxnLst/>
            <a:rect r="r" b="b" t="t" l="l"/>
            <a:pathLst>
              <a:path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079973"/>
            <a:ext cx="7274437" cy="1979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80"/>
              </a:lnSpc>
              <a:spcBef>
                <a:spcPct val="0"/>
              </a:spcBef>
            </a:pPr>
            <a:r>
              <a:rPr lang="en-US" b="true" sz="570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Questions &amp; Confessions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8990215" y="810330"/>
            <a:ext cx="8541900" cy="8666340"/>
          </a:xfrm>
          <a:custGeom>
            <a:avLst/>
            <a:gdLst/>
            <a:ahLst/>
            <a:cxnLst/>
            <a:rect r="r" b="b" t="t" l="l"/>
            <a:pathLst>
              <a:path h="8666340" w="854190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2832861" y="810330"/>
            <a:ext cx="8541900" cy="8666340"/>
          </a:xfrm>
          <a:custGeom>
            <a:avLst/>
            <a:gdLst/>
            <a:ahLst/>
            <a:cxnLst/>
            <a:rect r="r" b="b" t="t" l="l"/>
            <a:pathLst>
              <a:path h="8666340" w="854190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1340" y="1512351"/>
            <a:ext cx="12164941" cy="5837261"/>
            <a:chOff x="0" y="0"/>
            <a:chExt cx="3203935" cy="15373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03935" cy="1537386"/>
            </a:xfrm>
            <a:custGeom>
              <a:avLst/>
              <a:gdLst/>
              <a:ahLst/>
              <a:cxnLst/>
              <a:rect r="r" b="b" t="t" l="l"/>
              <a:pathLst>
                <a:path h="1537386" w="3203935">
                  <a:moveTo>
                    <a:pt x="0" y="0"/>
                  </a:moveTo>
                  <a:lnTo>
                    <a:pt x="3203935" y="0"/>
                  </a:lnTo>
                  <a:lnTo>
                    <a:pt x="3203935" y="1537386"/>
                  </a:lnTo>
                  <a:lnTo>
                    <a:pt x="0" y="1537386"/>
                  </a:lnTo>
                  <a:close/>
                </a:path>
              </a:pathLst>
            </a:custGeom>
            <a:solidFill>
              <a:srgbClr val="D2683E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03935" cy="15754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012930" y="4011930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246447" y="5668650"/>
            <a:ext cx="592520" cy="592520"/>
          </a:xfrm>
          <a:custGeom>
            <a:avLst/>
            <a:gdLst/>
            <a:ahLst/>
            <a:cxnLst/>
            <a:rect r="r" b="b" t="t" l="l"/>
            <a:pathLst>
              <a:path h="592520" w="592520">
                <a:moveTo>
                  <a:pt x="0" y="0"/>
                </a:moveTo>
                <a:lnTo>
                  <a:pt x="592520" y="0"/>
                </a:lnTo>
                <a:lnTo>
                  <a:pt x="592520" y="592521"/>
                </a:lnTo>
                <a:lnTo>
                  <a:pt x="0" y="592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048880" y="4093537"/>
            <a:ext cx="2541578" cy="2541578"/>
          </a:xfrm>
          <a:custGeom>
            <a:avLst/>
            <a:gdLst/>
            <a:ahLst/>
            <a:cxnLst/>
            <a:rect r="r" b="b" t="t" l="l"/>
            <a:pathLst>
              <a:path h="2541578" w="2541578">
                <a:moveTo>
                  <a:pt x="0" y="0"/>
                </a:moveTo>
                <a:lnTo>
                  <a:pt x="2541578" y="0"/>
                </a:lnTo>
                <a:lnTo>
                  <a:pt x="2541578" y="2541578"/>
                </a:lnTo>
                <a:lnTo>
                  <a:pt x="0" y="25415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264701"/>
            <a:ext cx="11622449" cy="2263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560"/>
              </a:lnSpc>
              <a:spcBef>
                <a:spcPct val="0"/>
              </a:spcBef>
            </a:pPr>
            <a:r>
              <a:rPr lang="en-US" b="true" sz="1325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CONNECT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6447" y="3543886"/>
            <a:ext cx="690175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thecynical.dev/slides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0356" y="4450031"/>
            <a:ext cx="697393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craig@thecynical.dev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48014" y="5473738"/>
            <a:ext cx="569862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craigbensemann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66494" y="9340175"/>
            <a:ext cx="21820987" cy="946825"/>
            <a:chOff x="0" y="0"/>
            <a:chExt cx="6110362" cy="2651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10362" cy="265132"/>
            </a:xfrm>
            <a:custGeom>
              <a:avLst/>
              <a:gdLst/>
              <a:ahLst/>
              <a:cxnLst/>
              <a:rect r="r" b="b" t="t" l="l"/>
              <a:pathLst>
                <a:path h="265132" w="611036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766494" y="-816076"/>
            <a:ext cx="21820987" cy="1762900"/>
            <a:chOff x="0" y="0"/>
            <a:chExt cx="6110362" cy="4936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10362" cy="493651"/>
            </a:xfrm>
            <a:custGeom>
              <a:avLst/>
              <a:gdLst/>
              <a:ahLst/>
              <a:cxnLst/>
              <a:rect r="r" b="b" t="t" l="l"/>
              <a:pathLst>
                <a:path h="493651" w="6110362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05759" y="2834272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90191" y="6962323"/>
            <a:ext cx="2641447" cy="37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b="true" sz="2087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Aaron Loeb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57503" y="6962323"/>
            <a:ext cx="2641447" cy="37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b="true" sz="2087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Alfredo Torres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23789" y="6962323"/>
            <a:ext cx="2641447" cy="37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b="true" sz="2087" spc="39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Juliana Silva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1672" y="3524586"/>
            <a:ext cx="9897766" cy="365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Clou</a:t>
            </a: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 promises scale and flexibility</a:t>
            </a:r>
          </a:p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we get: surprise bills, black-box failures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28965" y="1474489"/>
            <a:ext cx="723007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Problem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08240" y="838200"/>
            <a:ext cx="8819592" cy="3603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510"/>
              </a:lnSpc>
              <a:spcBef>
                <a:spcPct val="0"/>
              </a:spcBef>
            </a:pPr>
            <a:r>
              <a:rPr lang="en-US" b="true" sz="10364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CLOUD BY CHECKBOX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1566417" y="0"/>
            <a:ext cx="6721583" cy="794941"/>
            <a:chOff x="0" y="0"/>
            <a:chExt cx="1770294" cy="2093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70293" cy="209367"/>
            </a:xfrm>
            <a:custGeom>
              <a:avLst/>
              <a:gdLst/>
              <a:ahLst/>
              <a:cxnLst/>
              <a:rect r="r" b="b" t="t" l="l"/>
              <a:pathLst>
                <a:path h="209367" w="1770293">
                  <a:moveTo>
                    <a:pt x="0" y="0"/>
                  </a:moveTo>
                  <a:lnTo>
                    <a:pt x="1770293" y="0"/>
                  </a:lnTo>
                  <a:lnTo>
                    <a:pt x="1770293" y="209367"/>
                  </a:lnTo>
                  <a:lnTo>
                    <a:pt x="0" y="209367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770294" cy="247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566417" y="9496425"/>
            <a:ext cx="6721583" cy="790575"/>
            <a:chOff x="0" y="0"/>
            <a:chExt cx="1770294" cy="20821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770293" cy="208217"/>
            </a:xfrm>
            <a:custGeom>
              <a:avLst/>
              <a:gdLst/>
              <a:ahLst/>
              <a:cxnLst/>
              <a:rect r="r" b="b" t="t" l="l"/>
              <a:pathLst>
                <a:path h="208217" w="1770293">
                  <a:moveTo>
                    <a:pt x="0" y="0"/>
                  </a:moveTo>
                  <a:lnTo>
                    <a:pt x="1770293" y="0"/>
                  </a:lnTo>
                  <a:lnTo>
                    <a:pt x="1770293" y="208217"/>
                  </a:lnTo>
                  <a:lnTo>
                    <a:pt x="0" y="208217"/>
                  </a:lnTo>
                  <a:close/>
                </a:path>
              </a:pathLst>
            </a:custGeom>
            <a:solidFill>
              <a:srgbClr val="D2683E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770294" cy="246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4925441" y="3609788"/>
            <a:ext cx="9392643" cy="9529477"/>
          </a:xfrm>
          <a:custGeom>
            <a:avLst/>
            <a:gdLst/>
            <a:ahLst/>
            <a:cxnLst/>
            <a:rect r="r" b="b" t="t" l="l"/>
            <a:pathLst>
              <a:path h="9529477" w="9392643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66417" y="1028700"/>
            <a:ext cx="6721583" cy="8229600"/>
          </a:xfrm>
          <a:custGeom>
            <a:avLst/>
            <a:gdLst/>
            <a:ahLst/>
            <a:cxnLst/>
            <a:rect r="r" b="b" t="t" l="l"/>
            <a:pathLst>
              <a:path h="8229600" w="6721583">
                <a:moveTo>
                  <a:pt x="0" y="0"/>
                </a:moveTo>
                <a:lnTo>
                  <a:pt x="6721583" y="0"/>
                </a:lnTo>
                <a:lnTo>
                  <a:pt x="67215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31" t="0" r="-1040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108240" y="5676164"/>
            <a:ext cx="8667387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Using services to satisfy a contract, not</a:t>
            </a:r>
            <a:r>
              <a:rPr lang="en-US" b="true" sz="5199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 design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283153"/>
            <a:ext cx="7523780" cy="7546156"/>
            <a:chOff x="0" y="0"/>
            <a:chExt cx="2106826" cy="21130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06826" cy="2113092"/>
            </a:xfrm>
            <a:custGeom>
              <a:avLst/>
              <a:gdLst/>
              <a:ahLst/>
              <a:cxnLst/>
              <a:rect r="r" b="b" t="t" l="l"/>
              <a:pathLst>
                <a:path h="2113092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D2683E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06826" cy="215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8829309"/>
            <a:ext cx="7523780" cy="428991"/>
            <a:chOff x="0" y="0"/>
            <a:chExt cx="2106826" cy="1201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06826" cy="120127"/>
            </a:xfrm>
            <a:custGeom>
              <a:avLst/>
              <a:gdLst/>
              <a:ahLst/>
              <a:cxnLst/>
              <a:rect r="r" b="b" t="t" l="l"/>
              <a:pathLst>
                <a:path h="120127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D2683E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106826" cy="1582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238003" y="8290589"/>
            <a:ext cx="7523780" cy="752378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3724222" y="-4507687"/>
            <a:ext cx="5924489" cy="592448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542440" y="1785070"/>
            <a:ext cx="6716860" cy="6716860"/>
          </a:xfrm>
          <a:custGeom>
            <a:avLst/>
            <a:gdLst/>
            <a:ahLst/>
            <a:cxnLst/>
            <a:rect r="r" b="b" t="t" l="l"/>
            <a:pathLst>
              <a:path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47731" y="2082913"/>
            <a:ext cx="6485717" cy="1809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42"/>
              </a:lnSpc>
              <a:spcBef>
                <a:spcPct val="0"/>
              </a:spcBef>
            </a:pPr>
            <a:r>
              <a:rPr lang="en-US" b="true" sz="5244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CloudW</a:t>
            </a:r>
            <a:r>
              <a:rPr lang="en-US" b="true" sz="5244" strike="noStrike" u="none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atch Is Not Observability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77649" y="5150529"/>
            <a:ext cx="6658111" cy="2971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18607" indent="-609304" lvl="1">
              <a:lnSpc>
                <a:spcPts val="7902"/>
              </a:lnSpc>
              <a:buFont typeface="Arial"/>
              <a:buChar char="•"/>
            </a:pPr>
            <a:r>
              <a:rPr lang="en-US" sz="564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Expensive</a:t>
            </a:r>
          </a:p>
          <a:p>
            <a:pPr algn="l" marL="1218607" indent="-609304" lvl="1">
              <a:lnSpc>
                <a:spcPts val="7902"/>
              </a:lnSpc>
              <a:buFont typeface="Arial"/>
              <a:buChar char="•"/>
            </a:pPr>
            <a:r>
              <a:rPr lang="en-US" sz="5644" strike="noStrike" u="none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Slow</a:t>
            </a:r>
          </a:p>
          <a:p>
            <a:pPr algn="l" marL="1218607" indent="-609304" lvl="1">
              <a:lnSpc>
                <a:spcPts val="7902"/>
              </a:lnSpc>
              <a:buFont typeface="Arial"/>
              <a:buChar char="•"/>
            </a:pPr>
            <a:r>
              <a:rPr lang="en-US" sz="5644" strike="noStrike" u="none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Hard to search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6283" y="-2445901"/>
            <a:ext cx="15178802" cy="1517880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6007842" y="-1797460"/>
            <a:ext cx="13881919" cy="1388191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618101" y="17679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35413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5318072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8618101" y="7094753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7944228" y="2656032"/>
            <a:ext cx="373607" cy="37360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15313" y="4180490"/>
            <a:ext cx="373607" cy="37360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944228" y="7402839"/>
            <a:ext cx="373607" cy="37360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309460" y="5760481"/>
            <a:ext cx="373607" cy="37360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25699" y="3646697"/>
            <a:ext cx="5370678" cy="5246370"/>
            <a:chOff x="0" y="0"/>
            <a:chExt cx="4828540" cy="47167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0" t="-1211" r="0" b="-1211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028700" y="1787572"/>
            <a:ext cx="6033363" cy="162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53"/>
              </a:lnSpc>
              <a:spcBef>
                <a:spcPct val="0"/>
              </a:spcBef>
            </a:pPr>
            <a:r>
              <a:rPr lang="en-US" b="true" sz="468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Infrastructure Entropy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385256" y="2050728"/>
            <a:ext cx="5768345" cy="80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Infrastructure and application code mixed deployments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763159" y="20412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871039" y="4015805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Manual Database migrations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289058" y="38146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871039" y="5792486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Configuration/Deployment by Human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289058" y="5591284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47156" y="7571003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Deployments that aren’t Idempotent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763159" y="7367965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268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13997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23887" y="-2346523"/>
            <a:ext cx="4693046" cy="469304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717803" y="1476147"/>
            <a:ext cx="10855912" cy="870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51"/>
              </a:lnSpc>
              <a:spcBef>
                <a:spcPct val="0"/>
              </a:spcBef>
            </a:pPr>
            <a:r>
              <a:rPr lang="en-US" b="true" sz="5108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Monitoring as an afterthought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8624544" y="1754864"/>
            <a:ext cx="4693046" cy="469304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971067" y="2970067"/>
            <a:ext cx="6288233" cy="6288233"/>
          </a:xfrm>
          <a:custGeom>
            <a:avLst/>
            <a:gdLst/>
            <a:ahLst/>
            <a:cxnLst/>
            <a:rect r="r" b="b" t="t" l="l"/>
            <a:pathLst>
              <a:path h="6288233" w="6288233">
                <a:moveTo>
                  <a:pt x="0" y="0"/>
                </a:moveTo>
                <a:lnTo>
                  <a:pt x="6288233" y="0"/>
                </a:lnTo>
                <a:lnTo>
                  <a:pt x="6288233" y="6288233"/>
                </a:lnTo>
                <a:lnTo>
                  <a:pt x="0" y="6288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4134072"/>
            <a:ext cx="9606127" cy="356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63"/>
              </a:lnSpc>
            </a:pPr>
            <a:r>
              <a:rPr lang="en-US" sz="3700" b="true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Metrics </a:t>
            </a:r>
            <a:r>
              <a:rPr lang="en-US" sz="3700" b="true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don’t matter if no one sees them</a:t>
            </a:r>
          </a:p>
          <a:p>
            <a:pPr algn="l" marL="734069" indent="-367035" lvl="1">
              <a:lnSpc>
                <a:spcPts val="6766"/>
              </a:lnSpc>
              <a:buFont typeface="Arial"/>
              <a:buChar char="•"/>
            </a:pPr>
            <a:r>
              <a:rPr lang="en-US" b="true" sz="3400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Prometheus added late, barely hooked in</a:t>
            </a:r>
          </a:p>
          <a:p>
            <a:pPr algn="l" marL="798838" indent="-399419" lvl="1">
              <a:lnSpc>
                <a:spcPts val="7363"/>
              </a:lnSpc>
              <a:buFont typeface="Arial"/>
              <a:buChar char="•"/>
            </a:pPr>
            <a:r>
              <a:rPr lang="en-US" b="true" sz="3700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Dashboards ignored until things burn</a:t>
            </a:r>
          </a:p>
          <a:p>
            <a:pPr algn="l" marL="798838" indent="-399419" lvl="1">
              <a:lnSpc>
                <a:spcPts val="7363"/>
              </a:lnSpc>
              <a:buFont typeface="Arial"/>
              <a:buChar char="•"/>
            </a:pPr>
            <a:r>
              <a:rPr lang="en-US" b="true" sz="3700">
                <a:solidFill>
                  <a:srgbClr val="FDFD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Alerts are noise without ownership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-160977" y="5593954"/>
            <a:ext cx="4693046" cy="469304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268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1376" y="3220568"/>
            <a:ext cx="10111139" cy="5088907"/>
            <a:chOff x="0" y="0"/>
            <a:chExt cx="2663016" cy="13402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63016" cy="1340288"/>
            </a:xfrm>
            <a:custGeom>
              <a:avLst/>
              <a:gdLst/>
              <a:ahLst/>
              <a:cxnLst/>
              <a:rect r="r" b="b" t="t" l="l"/>
              <a:pathLst>
                <a:path h="1340288" w="2663016">
                  <a:moveTo>
                    <a:pt x="13017" y="0"/>
                  </a:moveTo>
                  <a:lnTo>
                    <a:pt x="2649999" y="0"/>
                  </a:lnTo>
                  <a:cubicBezTo>
                    <a:pt x="2657188" y="0"/>
                    <a:pt x="2663016" y="5828"/>
                    <a:pt x="2663016" y="13017"/>
                  </a:cubicBezTo>
                  <a:lnTo>
                    <a:pt x="2663016" y="1327272"/>
                  </a:lnTo>
                  <a:cubicBezTo>
                    <a:pt x="2663016" y="1334461"/>
                    <a:pt x="2657188" y="1340288"/>
                    <a:pt x="2649999" y="1340288"/>
                  </a:cubicBezTo>
                  <a:lnTo>
                    <a:pt x="13017" y="1340288"/>
                  </a:lnTo>
                  <a:cubicBezTo>
                    <a:pt x="5828" y="1340288"/>
                    <a:pt x="0" y="1334461"/>
                    <a:pt x="0" y="1327272"/>
                  </a:cubicBezTo>
                  <a:lnTo>
                    <a:pt x="0" y="13017"/>
                  </a:lnTo>
                  <a:cubicBezTo>
                    <a:pt x="0" y="5828"/>
                    <a:pt x="5828" y="0"/>
                    <a:pt x="13017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663016" cy="13783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387614" y="-258602"/>
            <a:ext cx="5900386" cy="10545602"/>
          </a:xfrm>
          <a:custGeom>
            <a:avLst/>
            <a:gdLst/>
            <a:ahLst/>
            <a:cxnLst/>
            <a:rect r="r" b="b" t="t" l="l"/>
            <a:pathLst>
              <a:path h="10545602" w="5900386">
                <a:moveTo>
                  <a:pt x="0" y="0"/>
                </a:moveTo>
                <a:lnTo>
                  <a:pt x="5900386" y="0"/>
                </a:lnTo>
                <a:lnTo>
                  <a:pt x="5900386" y="10545602"/>
                </a:lnTo>
                <a:lnTo>
                  <a:pt x="0" y="10545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75" t="0" r="-957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70420" y="895350"/>
            <a:ext cx="9753051" cy="1137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b="true" sz="6605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Myth of Managed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91560" y="4123803"/>
            <a:ext cx="8110771" cy="3063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7"/>
              </a:lnSpc>
            </a:pPr>
            <a:r>
              <a:rPr lang="en-US" b="true" sz="2473" spc="-49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Managed se</a:t>
            </a:r>
            <a:r>
              <a:rPr lang="en-US" b="true" sz="2473" spc="-49" strike="noStrike" u="none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rvices ≠ fewer people</a:t>
            </a:r>
          </a:p>
          <a:p>
            <a:pPr algn="l" marL="534093" indent="-267047" lvl="1">
              <a:lnSpc>
                <a:spcPts val="4947"/>
              </a:lnSpc>
              <a:buFont typeface="Arial"/>
              <a:buChar char="•"/>
            </a:pPr>
            <a:r>
              <a:rPr lang="en-US" sz="2473" spc="-49" strike="noStrike" u="none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You move to the cloud to save ops</a:t>
            </a:r>
          </a:p>
          <a:p>
            <a:pPr algn="l" marL="534093" indent="-267047" lvl="1">
              <a:lnSpc>
                <a:spcPts val="4947"/>
              </a:lnSpc>
              <a:buFont typeface="Arial"/>
              <a:buChar char="•"/>
            </a:pPr>
            <a:r>
              <a:rPr lang="en-US" sz="2473" spc="-49" strike="noStrike" u="none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Now you need an ECS specialist, a Lambda whisperer, and a Kafka babysitter</a:t>
            </a:r>
          </a:p>
          <a:p>
            <a:pPr algn="l" marL="534093" indent="-267047" lvl="1">
              <a:lnSpc>
                <a:spcPts val="4947"/>
              </a:lnSpc>
              <a:buFont typeface="Arial"/>
              <a:buChar char="•"/>
            </a:pPr>
            <a:r>
              <a:rPr lang="en-US" sz="2473" spc="-49" strike="noStrike" u="none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Abstraction becomes overhead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6283" y="-2445901"/>
            <a:ext cx="15178802" cy="1517880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6007842" y="-1797460"/>
            <a:ext cx="13881919" cy="1388191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68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618101" y="17679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35413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5318072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8618101" y="7094753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7905455" y="2656032"/>
            <a:ext cx="373607" cy="37360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15313" y="4180490"/>
            <a:ext cx="373607" cy="37360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944228" y="7402839"/>
            <a:ext cx="373607" cy="37360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309460" y="5760481"/>
            <a:ext cx="373607" cy="37360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11743" y="4119143"/>
            <a:ext cx="3497580" cy="5246370"/>
            <a:chOff x="0" y="0"/>
            <a:chExt cx="6350000" cy="9525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028700" y="2031678"/>
            <a:ext cx="6033363" cy="162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53"/>
              </a:lnSpc>
              <a:spcBef>
                <a:spcPct val="0"/>
              </a:spcBef>
            </a:pPr>
            <a:r>
              <a:rPr lang="en-US" b="true" sz="468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Cost Without Value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0481" y="2199188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Using the wrong service for your task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763159" y="20412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814826" y="3815780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Storing all the things...forever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289058" y="38146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814826" y="5792486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Using managed services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289058" y="5591284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47156" y="7609103"/>
            <a:ext cx="5768345" cy="408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282" spc="-45">
                <a:solidFill>
                  <a:srgbClr val="FB7E14"/>
                </a:solidFill>
                <a:latin typeface="Poppins"/>
                <a:ea typeface="Poppins"/>
                <a:cs typeface="Poppins"/>
                <a:sym typeface="Poppins"/>
              </a:rPr>
              <a:t>Lift and Shift mentality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763159" y="7367965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7242" y="242294"/>
            <a:ext cx="17793515" cy="9802411"/>
            <a:chOff x="0" y="0"/>
            <a:chExt cx="4982580" cy="27448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82580" cy="2744893"/>
            </a:xfrm>
            <a:custGeom>
              <a:avLst/>
              <a:gdLst/>
              <a:ahLst/>
              <a:cxnLst/>
              <a:rect r="r" b="b" t="t" l="l"/>
              <a:pathLst>
                <a:path h="2744893" w="4982580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D2683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201579" y="1304307"/>
            <a:ext cx="7884841" cy="77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Serverless, Not Simplified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82304" y="3893864"/>
            <a:ext cx="4203375" cy="2868078"/>
            <a:chOff x="0" y="0"/>
            <a:chExt cx="5604500" cy="382410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5604500" cy="3824104"/>
              <a:chOff x="0" y="0"/>
              <a:chExt cx="1416547" cy="96654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416547" cy="966549"/>
              </a:xfrm>
              <a:custGeom>
                <a:avLst/>
                <a:gdLst/>
                <a:ahLst/>
                <a:cxnLst/>
                <a:rect r="r" b="b" t="t" l="l"/>
                <a:pathLst>
                  <a:path h="966549" w="1416547">
                    <a:moveTo>
                      <a:pt x="46046" y="0"/>
                    </a:moveTo>
                    <a:lnTo>
                      <a:pt x="1370502" y="0"/>
                    </a:lnTo>
                    <a:cubicBezTo>
                      <a:pt x="1382714" y="0"/>
                      <a:pt x="1394426" y="4851"/>
                      <a:pt x="1403061" y="13487"/>
                    </a:cubicBezTo>
                    <a:cubicBezTo>
                      <a:pt x="1411696" y="22122"/>
                      <a:pt x="1416547" y="33834"/>
                      <a:pt x="1416547" y="46046"/>
                    </a:cubicBezTo>
                    <a:lnTo>
                      <a:pt x="1416547" y="920503"/>
                    </a:lnTo>
                    <a:cubicBezTo>
                      <a:pt x="1416547" y="932716"/>
                      <a:pt x="1411696" y="944427"/>
                      <a:pt x="1403061" y="953063"/>
                    </a:cubicBezTo>
                    <a:cubicBezTo>
                      <a:pt x="1394426" y="961698"/>
                      <a:pt x="1382714" y="966549"/>
                      <a:pt x="1370502" y="966549"/>
                    </a:cubicBezTo>
                    <a:lnTo>
                      <a:pt x="46046" y="966549"/>
                    </a:lnTo>
                    <a:cubicBezTo>
                      <a:pt x="33834" y="966549"/>
                      <a:pt x="22122" y="961698"/>
                      <a:pt x="13487" y="953063"/>
                    </a:cubicBezTo>
                    <a:cubicBezTo>
                      <a:pt x="4851" y="944427"/>
                      <a:pt x="0" y="932716"/>
                      <a:pt x="0" y="920503"/>
                    </a:cubicBezTo>
                    <a:lnTo>
                      <a:pt x="0" y="46046"/>
                    </a:lnTo>
                    <a:cubicBezTo>
                      <a:pt x="0" y="33834"/>
                      <a:pt x="4851" y="22122"/>
                      <a:pt x="13487" y="13487"/>
                    </a:cubicBezTo>
                    <a:cubicBezTo>
                      <a:pt x="22122" y="4851"/>
                      <a:pt x="33834" y="0"/>
                      <a:pt x="46046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38100" cap="rnd">
                <a:solidFill>
                  <a:srgbClr val="D2683E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416547" cy="100464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748131" y="533851"/>
              <a:ext cx="1990624" cy="2050268"/>
            </a:xfrm>
            <a:custGeom>
              <a:avLst/>
              <a:gdLst/>
              <a:ahLst/>
              <a:cxnLst/>
              <a:rect r="r" b="b" t="t" l="l"/>
              <a:pathLst>
                <a:path h="2050268" w="1990624">
                  <a:moveTo>
                    <a:pt x="0" y="0"/>
                  </a:moveTo>
                  <a:lnTo>
                    <a:pt x="1990624" y="0"/>
                  </a:lnTo>
                  <a:lnTo>
                    <a:pt x="1990624" y="2050268"/>
                  </a:lnTo>
                  <a:lnTo>
                    <a:pt x="0" y="2050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416115" y="2880959"/>
              <a:ext cx="4654655" cy="5607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06"/>
                </a:lnSpc>
                <a:spcBef>
                  <a:spcPct val="0"/>
                </a:spcBef>
              </a:pPr>
              <a:r>
                <a:rPr lang="en-US" b="true" sz="2433">
                  <a:solidFill>
                    <a:srgbClr val="FB7E1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Lambda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6765342" y="3450843"/>
            <a:ext cx="9928944" cy="365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Arbitrary limits</a:t>
            </a:r>
          </a:p>
          <a:p>
            <a:pPr algn="l"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Hard to reason about data flow</a:t>
            </a:r>
          </a:p>
          <a:p>
            <a:pPr algn="l"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Limited debugging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DAGu-ny6wgk</dc:identifier>
  <dcterms:modified xsi:type="dcterms:W3CDTF">2011-08-01T06:04:30Z</dcterms:modified>
  <cp:revision>1</cp:revision>
  <dc:title>7 PItfalls of Cloud Architecture</dc:title>
</cp:coreProperties>
</file>